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26" r:id="rId3"/>
    <p:sldId id="275" r:id="rId4"/>
    <p:sldId id="321" r:id="rId5"/>
    <p:sldId id="312" r:id="rId6"/>
    <p:sldId id="313" r:id="rId7"/>
    <p:sldId id="315" r:id="rId8"/>
    <p:sldId id="328" r:id="rId9"/>
    <p:sldId id="330" r:id="rId10"/>
    <p:sldId id="332" r:id="rId11"/>
    <p:sldId id="333" r:id="rId12"/>
    <p:sldId id="324" r:id="rId13"/>
    <p:sldId id="335" r:id="rId14"/>
    <p:sldId id="336" r:id="rId15"/>
    <p:sldId id="337" r:id="rId16"/>
    <p:sldId id="338" r:id="rId17"/>
    <p:sldId id="339" r:id="rId18"/>
    <p:sldId id="340" r:id="rId19"/>
    <p:sldId id="272" r:id="rId2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II BYKOV" initials="V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F8CB5"/>
    <a:srgbClr val="5BB8D5"/>
    <a:srgbClr val="5AB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CBE0C-6ED9-40F9-8E0F-FD9D66FD3B0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3B81-3B04-4E64-8205-7D339D91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3B81-3B04-4E64-8205-7D339D9119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1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8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1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66E0-55BB-4C45-9562-A99F47FAB53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1DFD-543B-44D9-88E3-FFA31846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6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2.jpe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73" y="2208496"/>
            <a:ext cx="1237265" cy="987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149"/>
          <a:stretch/>
        </p:blipFill>
        <p:spPr>
          <a:xfrm>
            <a:off x="0" y="-17619"/>
            <a:ext cx="4928561" cy="384707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30550"/>
              </p:ext>
            </p:extLst>
          </p:nvPr>
        </p:nvGraphicFramePr>
        <p:xfrm>
          <a:off x="986851" y="4184820"/>
          <a:ext cx="2249490" cy="193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orelDRAW" r:id="rId5" imgW="3875400" imgH="3340080" progId="CorelDraw.Graphic.17">
                  <p:embed/>
                </p:oleObj>
              </mc:Choice>
              <mc:Fallback>
                <p:oleObj name="CorelDRAW" r:id="rId5" imgW="3875400" imgH="33400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851" y="4184820"/>
                        <a:ext cx="2249490" cy="193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983" y="5201437"/>
            <a:ext cx="1700931" cy="1524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39" y="1154203"/>
            <a:ext cx="4962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"Провокация и другие незаконные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методы оперативно-розыскной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деятельности </a:t>
            </a:r>
            <a:r>
              <a:rPr lang="ru-RU" sz="2400" b="1" dirty="0">
                <a:solidFill>
                  <a:schemeClr val="bg1"/>
                </a:solidFill>
              </a:rPr>
              <a:t>в свете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стандартов </a:t>
            </a:r>
            <a:r>
              <a:rPr lang="ru-RU" sz="2400" b="1" dirty="0">
                <a:solidFill>
                  <a:schemeClr val="bg1"/>
                </a:solidFill>
              </a:rPr>
              <a:t>ЕСПЧ"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77" y="149859"/>
            <a:ext cx="358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Курсы повышения квалификации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08" name="Picture 84" descr="http://www.advpalata-irk.ru/images/logo_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27" y="149859"/>
            <a:ext cx="3837200" cy="8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13" y="1265742"/>
            <a:ext cx="3970096" cy="6732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676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0401" y="196470"/>
            <a:ext cx="8280399" cy="5909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Сессия 2. "Использование результатов оперативно-розыскной деятельности в следственном и судебном процессе. Провокации и фальсификации</a:t>
            </a:r>
            <a:r>
              <a:rPr lang="ru-RU" sz="1800" dirty="0"/>
              <a:t>."</a:t>
            </a:r>
            <a:endParaRPr lang="ru-RU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3" y="1320271"/>
            <a:ext cx="8599510" cy="392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5" y="6100207"/>
            <a:ext cx="3970096" cy="673291"/>
          </a:xfrm>
          <a:prstGeom prst="rect">
            <a:avLst/>
          </a:prstGeom>
        </p:spPr>
      </p:pic>
      <p:pic>
        <p:nvPicPr>
          <p:cNvPr id="10" name="Picture 84" descr="http://www.advpalata-irk.ru/images/logo_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6070602"/>
            <a:ext cx="3975393" cy="6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116" y="448734"/>
            <a:ext cx="7922684" cy="263313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/>
              <a:t>По итогам курса </a:t>
            </a:r>
            <a:r>
              <a:rPr lang="ru-RU" sz="3200" b="1" dirty="0" smtClean="0"/>
              <a:t>участникам</a:t>
            </a:r>
            <a:r>
              <a:rPr lang="en-US" sz="3200" b="1" dirty="0" smtClean="0"/>
              <a:t> </a:t>
            </a:r>
            <a:r>
              <a:rPr lang="ru-RU" sz="3200" b="1" dirty="0" smtClean="0"/>
              <a:t>выдается </a:t>
            </a:r>
            <a:r>
              <a:rPr lang="ru-RU" sz="3200" b="1" dirty="0"/>
              <a:t>Сертификат Совета Европы и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Свидетельство </a:t>
            </a:r>
            <a:r>
              <a:rPr lang="ru-RU" sz="3200" b="1" dirty="0"/>
              <a:t>установленного образца о повышении квалификации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объеме 46 часов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999" y="3798828"/>
            <a:ext cx="285166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Адвокатская палата Иркутской области принимает указанные свидетельства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качестве подтверждения прохождения курсов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повышения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квалификации.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0" y="3605731"/>
            <a:ext cx="5346709" cy="269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533" y="398819"/>
            <a:ext cx="8026400" cy="20928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В соответствии с </a:t>
            </a:r>
            <a:r>
              <a:rPr lang="ru-RU" dirty="0" smtClean="0"/>
              <a:t>Ф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/>
              <a:t>«Об образовании в Российской Федерации» №273-ФЗ от 29 декабря 2012 г.,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№499 от 01 июля 2013 г. «Об утверждении порядка организации и осуществления образовательной деятельности по дополнительным профессиональным программам» </a:t>
            </a:r>
            <a:r>
              <a:rPr lang="ru-RU" b="1" dirty="0"/>
              <a:t>Юридический институт ИГУ проводит обучение по программам повышения квалификации в объеме от 16 академических часов 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выдачей </a:t>
            </a:r>
            <a:r>
              <a:rPr lang="ru-RU" sz="2200" b="1" dirty="0"/>
              <a:t>Удостоверения установленного образца.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5" y="2827872"/>
            <a:ext cx="8065451" cy="383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866" y="177800"/>
            <a:ext cx="7559021" cy="1989006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5000" b="1" dirty="0" smtClean="0">
                <a:solidFill>
                  <a:srgbClr val="7030A0"/>
                </a:solidFill>
              </a:rPr>
              <a:t>Study Visit </a:t>
            </a:r>
            <a:br>
              <a:rPr lang="en-US" sz="5000" b="1" dirty="0" smtClean="0">
                <a:solidFill>
                  <a:srgbClr val="7030A0"/>
                </a:solidFill>
              </a:rPr>
            </a:br>
            <a:r>
              <a:rPr lang="en-US" sz="4200" b="1" dirty="0">
                <a:solidFill>
                  <a:srgbClr val="7030A0"/>
                </a:solidFill>
              </a:rPr>
              <a:t> T</a:t>
            </a:r>
            <a:r>
              <a:rPr lang="en-US" sz="4200" b="1" dirty="0" smtClean="0">
                <a:solidFill>
                  <a:srgbClr val="7030A0"/>
                </a:solidFill>
              </a:rPr>
              <a:t>he </a:t>
            </a:r>
            <a:r>
              <a:rPr lang="en-US" sz="4200" b="1" dirty="0">
                <a:solidFill>
                  <a:srgbClr val="7030A0"/>
                </a:solidFill>
              </a:rPr>
              <a:t>European Court of Human Rights </a:t>
            </a:r>
            <a:r>
              <a:rPr lang="en-US" sz="4200" b="1" dirty="0" smtClean="0">
                <a:solidFill>
                  <a:srgbClr val="7030A0"/>
                </a:solidFill>
              </a:rPr>
              <a:t> </a:t>
            </a:r>
            <a:r>
              <a:rPr lang="ru-RU" sz="4200" b="1" dirty="0" smtClean="0">
                <a:solidFill>
                  <a:srgbClr val="7030A0"/>
                </a:solidFill>
              </a:rPr>
              <a:t>(</a:t>
            </a:r>
            <a:r>
              <a:rPr lang="en-US" b="1" dirty="0" smtClean="0">
                <a:solidFill>
                  <a:srgbClr val="7030A0"/>
                </a:solidFill>
              </a:rPr>
              <a:t>Strasbourg, France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6.kommersant.ru/Issues.photo/DAILY/2016/032/KMO_120232_12644_1_t218_23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5597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9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418" y="282222"/>
            <a:ext cx="4066315" cy="1543241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Программа визита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827" y="2221632"/>
            <a:ext cx="8075240" cy="42093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Заседание Большой </a:t>
            </a:r>
            <a:r>
              <a:rPr lang="ru-RU" b="1" dirty="0">
                <a:solidFill>
                  <a:srgbClr val="7030A0"/>
                </a:solidFill>
              </a:rPr>
              <a:t>Палаты Европейского Суда по правам </a:t>
            </a:r>
            <a:r>
              <a:rPr lang="ru-RU" b="1" dirty="0" smtClean="0">
                <a:solidFill>
                  <a:srgbClr val="7030A0"/>
                </a:solidFill>
              </a:rPr>
              <a:t>человека;</a:t>
            </a:r>
          </a:p>
          <a:p>
            <a:r>
              <a:rPr lang="ru-RU" b="1" dirty="0">
                <a:solidFill>
                  <a:srgbClr val="7030A0"/>
                </a:solidFill>
              </a:rPr>
              <a:t>Отдел по сотрудничеству и информированию в области прав </a:t>
            </a:r>
            <a:r>
              <a:rPr lang="ru-RU" b="1" dirty="0" smtClean="0">
                <a:solidFill>
                  <a:srgbClr val="7030A0"/>
                </a:solidFill>
              </a:rPr>
              <a:t>человека;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Департамент по надзору за исполнением постановлений Европейского Суда по правам </a:t>
            </a:r>
            <a:r>
              <a:rPr lang="ru-RU" b="1" dirty="0" smtClean="0">
                <a:solidFill>
                  <a:srgbClr val="7030A0"/>
                </a:solidFill>
              </a:rPr>
              <a:t>человека;</a:t>
            </a:r>
          </a:p>
          <a:p>
            <a:r>
              <a:rPr lang="ru-RU" b="1" dirty="0">
                <a:solidFill>
                  <a:srgbClr val="7030A0"/>
                </a:solidFill>
              </a:rPr>
              <a:t>Посещение Совета </a:t>
            </a:r>
            <a:r>
              <a:rPr lang="ru-RU" b="1" dirty="0" smtClean="0">
                <a:solidFill>
                  <a:srgbClr val="7030A0"/>
                </a:solidFill>
              </a:rPr>
              <a:t>Европы;</a:t>
            </a:r>
          </a:p>
          <a:p>
            <a:r>
              <a:rPr lang="ru-RU" b="1" dirty="0">
                <a:solidFill>
                  <a:srgbClr val="7030A0"/>
                </a:solidFill>
              </a:rPr>
              <a:t>Комитет по предотвращению пыток,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Библиотека ЕСПЧ;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Генеральный </a:t>
            </a:r>
            <a:r>
              <a:rPr lang="ru-RU" b="1" dirty="0">
                <a:solidFill>
                  <a:srgbClr val="7030A0"/>
                </a:solidFill>
              </a:rPr>
              <a:t>Директорат по правам человека </a:t>
            </a:r>
            <a:r>
              <a:rPr lang="ru-RU" b="1" dirty="0" smtClean="0">
                <a:solidFill>
                  <a:srgbClr val="7030A0"/>
                </a:solidFill>
              </a:rPr>
              <a:t> и др.</a:t>
            </a:r>
          </a:p>
          <a:p>
            <a:endParaRPr lang="ru-RU" dirty="0"/>
          </a:p>
        </p:txBody>
      </p:sp>
      <p:pic>
        <p:nvPicPr>
          <p:cNvPr id="2050" name="Picture 2" descr="http://i.obozrevatel.ua/8/1577439/77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5751"/>
            <a:ext cx="248427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338667"/>
            <a:ext cx="8253359" cy="65775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Встречи с судьями, секретариатом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ttp://s.66.ru/localStorage/collection/53/f2/7f/27/53f27f27_resizedScaled_817to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279"/>
            <a:ext cx="7133853" cy="47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304" y="347133"/>
            <a:ext cx="8012029" cy="599976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Культурная программа в Страсбурге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772816"/>
            <a:ext cx="4032448" cy="4752528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7030A0"/>
                </a:solidFill>
              </a:rPr>
              <a:t>Пешеходная  экскурсия по </a:t>
            </a:r>
            <a:r>
              <a:rPr lang="ru-RU" sz="1600" b="1" dirty="0">
                <a:solidFill>
                  <a:srgbClr val="7030A0"/>
                </a:solidFill>
              </a:rPr>
              <a:t>центру </a:t>
            </a:r>
            <a:r>
              <a:rPr lang="ru-RU" sz="1600" b="1" dirty="0" smtClean="0">
                <a:solidFill>
                  <a:srgbClr val="7030A0"/>
                </a:solidFill>
              </a:rPr>
              <a:t>Страсбурга, набережная реки Иль и мост Ворона, средневековые улицы с фахверковыми домами, Кафедральный собор </a:t>
            </a:r>
            <a:r>
              <a:rPr lang="ru-RU" sz="1600" b="1" dirty="0" err="1" smtClean="0">
                <a:solidFill>
                  <a:srgbClr val="7030A0"/>
                </a:solidFill>
              </a:rPr>
              <a:t>Нотр</a:t>
            </a:r>
            <a:r>
              <a:rPr lang="ru-RU" sz="1600" b="1" dirty="0" smtClean="0">
                <a:solidFill>
                  <a:srgbClr val="7030A0"/>
                </a:solidFill>
              </a:rPr>
              <a:t>-Дам – жемчужина готического стиля. Памятник </a:t>
            </a:r>
            <a:r>
              <a:rPr lang="ru-RU" sz="1600" b="1" dirty="0" err="1" smtClean="0">
                <a:solidFill>
                  <a:srgbClr val="7030A0"/>
                </a:solidFill>
              </a:rPr>
              <a:t>Гутенбергу</a:t>
            </a:r>
            <a:r>
              <a:rPr lang="ru-RU" sz="1600" b="1" dirty="0" smtClean="0">
                <a:solidFill>
                  <a:srgbClr val="7030A0"/>
                </a:solidFill>
              </a:rPr>
              <a:t> и старая  Ратуша, площадь </a:t>
            </a:r>
            <a:r>
              <a:rPr lang="ru-RU" sz="1600" b="1" dirty="0" err="1" smtClean="0">
                <a:solidFill>
                  <a:srgbClr val="7030A0"/>
                </a:solidFill>
              </a:rPr>
              <a:t>Клебера</a:t>
            </a:r>
            <a:r>
              <a:rPr lang="ru-RU" sz="1600" b="1" dirty="0" smtClean="0">
                <a:solidFill>
                  <a:srgbClr val="7030A0"/>
                </a:solidFill>
              </a:rPr>
              <a:t>. Квартал  «Маленькая Франция»: старинные дома, шлюзы и речные пороги. </a:t>
            </a: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</a:rPr>
              <a:t>Весь город – гармония французского и немецкого: образа жизни, истории, архитектуры, </a:t>
            </a:r>
            <a:r>
              <a:rPr lang="ru-RU" sz="1600" b="1" dirty="0">
                <a:solidFill>
                  <a:srgbClr val="7030A0"/>
                </a:solidFill>
              </a:rPr>
              <a:t> «Гранд Иль»: готический собор, квартал «маленькая Франция», крытые мосты и др. 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</a:rPr>
              <a:t>Катание по каналам на кораблике.</a:t>
            </a: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</a:rPr>
              <a:t>Экскурсия в </a:t>
            </a:r>
            <a:r>
              <a:rPr lang="ru-RU" sz="1600" b="1" dirty="0">
                <a:solidFill>
                  <a:srgbClr val="7030A0"/>
                </a:solidFill>
              </a:rPr>
              <a:t>винодельческом городке </a:t>
            </a:r>
            <a:r>
              <a:rPr lang="ru-RU" sz="1600" b="1" dirty="0" err="1" smtClean="0">
                <a:solidFill>
                  <a:srgbClr val="7030A0"/>
                </a:solidFill>
              </a:rPr>
              <a:t>Риквир</a:t>
            </a:r>
            <a:r>
              <a:rPr lang="ru-RU" sz="1600" b="1" dirty="0" smtClean="0">
                <a:solidFill>
                  <a:srgbClr val="7030A0"/>
                </a:solidFill>
              </a:rPr>
              <a:t>, </a:t>
            </a:r>
            <a:r>
              <a:rPr lang="ru-RU" sz="1600" b="1" dirty="0">
                <a:solidFill>
                  <a:srgbClr val="7030A0"/>
                </a:solidFill>
              </a:rPr>
              <a:t>расположенном на знаменитой винной дороге Эльзаса. </a:t>
            </a:r>
            <a:r>
              <a:rPr lang="ru-RU" sz="1600" b="1" dirty="0" smtClean="0">
                <a:solidFill>
                  <a:srgbClr val="7030A0"/>
                </a:solidFill>
              </a:rPr>
              <a:t>Дегустация </a:t>
            </a:r>
            <a:r>
              <a:rPr lang="ru-RU" sz="1600" b="1" dirty="0">
                <a:solidFill>
                  <a:srgbClr val="7030A0"/>
                </a:solidFill>
              </a:rPr>
              <a:t>местных белых </a:t>
            </a:r>
            <a:r>
              <a:rPr lang="ru-RU" sz="1600" b="1" dirty="0" smtClean="0">
                <a:solidFill>
                  <a:srgbClr val="7030A0"/>
                </a:solidFill>
              </a:rPr>
              <a:t>вин.</a:t>
            </a:r>
            <a:endParaRPr lang="ru-RU" sz="1600" b="1" dirty="0">
              <a:solidFill>
                <a:srgbClr val="7030A0"/>
              </a:solidFill>
            </a:endParaRPr>
          </a:p>
          <a:p>
            <a:r>
              <a:rPr lang="en-US" sz="1600" b="1" dirty="0">
                <a:solidFill>
                  <a:srgbClr val="7030A0"/>
                </a:solidFill>
              </a:rPr>
              <a:t> </a:t>
            </a:r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static.goldaxe.com/kundenseiten/insel-travel/travels/d/%D0%91%D0%B0%D0%B4%D0%B5%D0%BD-%D0%91%D0%B0%D0%B4%D0%B5%D0%BD%2C%20%D0%A8%D0%B2%D0%B0%D1%80%D1%86%D0%B2%D0%B0%D0%BB%D1%8C%D0%B4%2C%20%D0%A1%D1%82%D1%80%D0%B0%D1%81%D0%B1%D1%83%D1%80%D0%B3/photos/09-06-09_71/10-01-05_14.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" y="1912723"/>
            <a:ext cx="4630937" cy="34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704" y="186267"/>
            <a:ext cx="8113629" cy="540709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Культурная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программа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в Германии, Франции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590526"/>
            <a:ext cx="5040560" cy="4752528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</a:rPr>
              <a:t>Город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Фра́нкфурт-на-Ма́йне</a:t>
            </a:r>
            <a:r>
              <a:rPr lang="ru-RU" sz="2000" b="1" u="sng" dirty="0">
                <a:solidFill>
                  <a:srgbClr val="7030A0"/>
                </a:solidFill>
              </a:rPr>
              <a:t> </a:t>
            </a:r>
            <a:r>
              <a:rPr lang="ru-RU" sz="2000" b="1" u="sng" dirty="0" smtClean="0">
                <a:solidFill>
                  <a:srgbClr val="7030A0"/>
                </a:solidFill>
              </a:rPr>
              <a:t>-  крупнейший город</a:t>
            </a:r>
            <a:r>
              <a:rPr lang="ru-RU" sz="2000" b="1" u="sng" dirty="0">
                <a:solidFill>
                  <a:srgbClr val="7030A0"/>
                </a:solidFill>
              </a:rPr>
              <a:t> земли </a:t>
            </a:r>
            <a:r>
              <a:rPr lang="ru-RU" sz="2000" b="1" u="sng" dirty="0" smtClean="0">
                <a:solidFill>
                  <a:srgbClr val="7030A0"/>
                </a:solidFill>
              </a:rPr>
              <a:t>Гессен и </a:t>
            </a:r>
            <a:r>
              <a:rPr lang="ru-RU" sz="2000" b="1" u="sng" dirty="0">
                <a:solidFill>
                  <a:srgbClr val="7030A0"/>
                </a:solidFill>
              </a:rPr>
              <a:t>пятый по величине в </a:t>
            </a:r>
            <a:r>
              <a:rPr lang="ru-RU" sz="2000" b="1" u="sng" dirty="0" smtClean="0">
                <a:solidFill>
                  <a:srgbClr val="7030A0"/>
                </a:solidFill>
              </a:rPr>
              <a:t>Германии</a:t>
            </a:r>
          </a:p>
          <a:p>
            <a:endParaRPr lang="ru-RU" sz="2000" b="1" u="sng" dirty="0">
              <a:solidFill>
                <a:srgbClr val="7030A0"/>
              </a:solidFill>
            </a:endParaRPr>
          </a:p>
          <a:p>
            <a:r>
              <a:rPr lang="ru-RU" sz="2000" b="1" u="sng" dirty="0" smtClean="0">
                <a:solidFill>
                  <a:srgbClr val="7030A0"/>
                </a:solidFill>
              </a:rPr>
              <a:t>Всемирно известный курорт Баден-Баден (Германия)</a:t>
            </a:r>
          </a:p>
          <a:p>
            <a:r>
              <a:rPr lang="ru-RU" sz="2000" b="1" u="sng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000" b="1" i="1" u="sng" cap="all" dirty="0" smtClean="0">
                <a:solidFill>
                  <a:srgbClr val="7030A0"/>
                </a:solidFill>
              </a:rPr>
              <a:t>Город </a:t>
            </a:r>
            <a:r>
              <a:rPr lang="ru-RU" sz="2000" b="1" i="1" u="sng" cap="all" dirty="0" err="1" smtClean="0">
                <a:solidFill>
                  <a:srgbClr val="7030A0"/>
                </a:solidFill>
              </a:rPr>
              <a:t>кольмар</a:t>
            </a:r>
            <a:r>
              <a:rPr lang="ru-RU" sz="2000" b="1" i="1" u="sng" cap="all" dirty="0" smtClean="0">
                <a:solidFill>
                  <a:srgbClr val="7030A0"/>
                </a:solidFill>
              </a:rPr>
              <a:t>. сказочный город во </a:t>
            </a:r>
            <a:r>
              <a:rPr lang="ru-RU" sz="2000" b="1" i="1" u="sng" cap="all" dirty="0" err="1" smtClean="0">
                <a:solidFill>
                  <a:srgbClr val="7030A0"/>
                </a:solidFill>
              </a:rPr>
              <a:t>франции</a:t>
            </a:r>
            <a:r>
              <a:rPr lang="ru-RU" sz="2000" b="1" i="1" u="sng" cap="all" dirty="0" smtClean="0">
                <a:solidFill>
                  <a:srgbClr val="7030A0"/>
                </a:solidFill>
              </a:rPr>
              <a:t> с немецкими корнями и итальянской </a:t>
            </a:r>
            <a:r>
              <a:rPr lang="ru-RU" sz="2000" b="1" i="1" u="sng" cap="all" dirty="0" err="1" smtClean="0">
                <a:solidFill>
                  <a:srgbClr val="7030A0"/>
                </a:solidFill>
              </a:rPr>
              <a:t>венецией</a:t>
            </a:r>
            <a:endParaRPr lang="ru-RU" sz="2000" b="1" i="1" u="sng" cap="all" dirty="0" smtClean="0">
              <a:solidFill>
                <a:srgbClr val="7030A0"/>
              </a:solidFill>
            </a:endParaRPr>
          </a:p>
          <a:p>
            <a:endParaRPr lang="ru-RU" sz="2000" b="1" u="sng" dirty="0" smtClean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Город Гейдельберг – один из древнейших городов Германии, расположенный в северо-западной части земли Баден-Вюртемберг, на берегу реки </a:t>
            </a:r>
            <a:r>
              <a:rPr lang="ru-RU" sz="2000" b="1" dirty="0" err="1">
                <a:solidFill>
                  <a:srgbClr val="7030A0"/>
                </a:solidFill>
              </a:rPr>
              <a:t>Неккар</a:t>
            </a:r>
            <a:endParaRPr lang="ru-RU" sz="2000" b="1" u="sng" dirty="0">
              <a:solidFill>
                <a:srgbClr val="7030A0"/>
              </a:solidFill>
            </a:endParaRPr>
          </a:p>
          <a:p>
            <a:endParaRPr lang="ru-RU" sz="2000" b="1" u="sng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moj-tur.com/images/dost/FontanPravosudiaFrankfu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131501" cy="23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liveinternet.ru/images/attach/c/4/79/155/79155421_colmar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6790"/>
            <a:ext cx="3024336" cy="28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6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905" y="167604"/>
            <a:ext cx="3596216" cy="524934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Бюджет проекта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7973" y="1154203"/>
            <a:ext cx="5635262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Курс «Провокация </a:t>
            </a:r>
            <a:r>
              <a:rPr lang="ru-RU" sz="2400" b="1" dirty="0">
                <a:solidFill>
                  <a:schemeClr val="bg1"/>
                </a:solidFill>
              </a:rPr>
              <a:t>и другие незаконные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методы оперативно-розыскной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деятельности </a:t>
            </a:r>
            <a:r>
              <a:rPr lang="ru-RU" sz="2400" b="1" dirty="0">
                <a:solidFill>
                  <a:schemeClr val="bg1"/>
                </a:solidFill>
              </a:rPr>
              <a:t>в свете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стандартов </a:t>
            </a:r>
            <a:r>
              <a:rPr lang="ru-RU" sz="2400" b="1" dirty="0" smtClean="0">
                <a:solidFill>
                  <a:schemeClr val="bg1"/>
                </a:solidFill>
              </a:rPr>
              <a:t>ЕСПЧ» 7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333066" y="1128826"/>
            <a:ext cx="973667" cy="685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5199" y="230873"/>
            <a:ext cx="17457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50% - 3,5 тыс.</a:t>
            </a:r>
          </a:p>
          <a:p>
            <a:r>
              <a:rPr lang="ru-RU" dirty="0" smtClean="0"/>
              <a:t>Адвокатская</a:t>
            </a:r>
          </a:p>
          <a:p>
            <a:r>
              <a:rPr lang="ru-RU" dirty="0" smtClean="0"/>
              <a:t>палата </a:t>
            </a:r>
            <a:r>
              <a:rPr lang="ru-RU" dirty="0" err="1" smtClean="0"/>
              <a:t>Ирк.обл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333066" y="1939033"/>
            <a:ext cx="889001" cy="7025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6733" y="2432207"/>
            <a:ext cx="17567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50% - 3,5 тыс. </a:t>
            </a:r>
          </a:p>
          <a:p>
            <a:pPr algn="ctr"/>
            <a:r>
              <a:rPr lang="ru-RU" dirty="0" smtClean="0"/>
              <a:t>самостоятельно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3905" y="3891668"/>
            <a:ext cx="5120055" cy="25545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Поездка в Страсбург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Study </a:t>
            </a:r>
            <a:r>
              <a:rPr lang="en-US" sz="3200" b="1" dirty="0">
                <a:solidFill>
                  <a:schemeClr val="bg1"/>
                </a:solidFill>
              </a:rPr>
              <a:t>Visit 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The European Court of Human Rights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Strasbourg, France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Общая стоимость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поездки ок</a:t>
            </a:r>
            <a:r>
              <a:rPr lang="ru-RU" sz="2400" b="1" dirty="0" smtClean="0">
                <a:solidFill>
                  <a:schemeClr val="bg1"/>
                </a:solidFill>
              </a:rPr>
              <a:t>оло</a:t>
            </a:r>
            <a:r>
              <a:rPr lang="ru-RU" sz="2400" b="1" dirty="0" smtClean="0">
                <a:solidFill>
                  <a:schemeClr val="bg1"/>
                </a:solidFill>
              </a:rPr>
              <a:t> 70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867096" y="4237039"/>
            <a:ext cx="1007533" cy="84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87259" y="3950014"/>
            <a:ext cx="22288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29 800 руб.</a:t>
            </a:r>
          </a:p>
          <a:p>
            <a:pPr algn="ctr"/>
            <a:r>
              <a:rPr lang="ru-RU" dirty="0" smtClean="0"/>
              <a:t>а/билет (Франкфурт)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879726" y="5092173"/>
            <a:ext cx="1007533" cy="84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87259" y="4942561"/>
            <a:ext cx="21737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Проживание</a:t>
            </a:r>
          </a:p>
          <a:p>
            <a:pPr algn="ctr"/>
            <a:r>
              <a:rPr lang="ru-RU" dirty="0" smtClean="0"/>
              <a:t>17 600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9757" y="5834555"/>
            <a:ext cx="217373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Экскурсионная программа </a:t>
            </a:r>
          </a:p>
          <a:p>
            <a:pPr algn="ctr"/>
            <a:r>
              <a:rPr lang="ru-RU" dirty="0" smtClean="0"/>
              <a:t>15 000 руб.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867096" y="6119093"/>
            <a:ext cx="1007533" cy="84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6" y="-218166"/>
            <a:ext cx="3090940" cy="29994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74" y="-213608"/>
            <a:ext cx="3090940" cy="2999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570" y="-213608"/>
            <a:ext cx="3090940" cy="2999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66" y="-215389"/>
            <a:ext cx="3090940" cy="2999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82451" y="1724968"/>
            <a:ext cx="1674725" cy="1523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7" r="1" b="68759"/>
          <a:stretch/>
        </p:blipFill>
        <p:spPr>
          <a:xfrm>
            <a:off x="1107882" y="909777"/>
            <a:ext cx="1715292" cy="1723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59" y="3575005"/>
            <a:ext cx="3240775" cy="1972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8" y="5451672"/>
            <a:ext cx="1237265" cy="987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4232" r="40174" b="24643"/>
          <a:stretch/>
        </p:blipFill>
        <p:spPr>
          <a:xfrm>
            <a:off x="-24714" y="-215389"/>
            <a:ext cx="3093610" cy="2996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043" y="1281580"/>
            <a:ext cx="1518036" cy="1524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7882" y="377592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0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1DFD-543B-44D9-88E3-FFA31846BA78}" type="slidenum">
              <a:rPr lang="en-US" smtClean="0"/>
              <a:t>2</a:t>
            </a:fld>
            <a:endParaRPr lang="en-US"/>
          </a:p>
        </p:txBody>
      </p:sp>
      <p:pic>
        <p:nvPicPr>
          <p:cNvPr id="3124" name="Picture 52" descr="C:\Users\bykova_l\Pictures\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5" y="6100207"/>
            <a:ext cx="3970096" cy="673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405" y="304800"/>
            <a:ext cx="8189662" cy="513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solidFill>
                  <a:srgbClr val="002060"/>
                </a:solidFill>
              </a:rPr>
              <a:t>ПРАКТИЧЕСКИЕ </a:t>
            </a:r>
            <a:r>
              <a:rPr lang="ru-RU" sz="2200" b="1" u="sng" dirty="0">
                <a:solidFill>
                  <a:srgbClr val="002060"/>
                </a:solidFill>
              </a:rPr>
              <a:t>навыки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реагирования </a:t>
            </a:r>
            <a:r>
              <a:rPr lang="ru-RU" dirty="0">
                <a:solidFill>
                  <a:srgbClr val="002060"/>
                </a:solidFill>
              </a:rPr>
              <a:t>на проявления незаконных методов </a:t>
            </a:r>
            <a:r>
              <a:rPr lang="ru-RU" dirty="0" smtClean="0">
                <a:solidFill>
                  <a:srgbClr val="002060"/>
                </a:solidFill>
              </a:rPr>
              <a:t>ОРД , </a:t>
            </a:r>
            <a:r>
              <a:rPr lang="ru-RU" b="1" dirty="0" smtClean="0">
                <a:solidFill>
                  <a:srgbClr val="002060"/>
                </a:solidFill>
              </a:rPr>
              <a:t>устранение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их </a:t>
            </a:r>
            <a:r>
              <a:rPr lang="ru-RU" b="1" dirty="0">
                <a:solidFill>
                  <a:srgbClr val="002060"/>
                </a:solidFill>
              </a:rPr>
              <a:t>последствий </a:t>
            </a:r>
            <a:r>
              <a:rPr lang="ru-RU" dirty="0" smtClean="0">
                <a:solidFill>
                  <a:srgbClr val="002060"/>
                </a:solidFill>
              </a:rPr>
              <a:t>или уменьшения доказательственной ценности </a:t>
            </a:r>
            <a:r>
              <a:rPr lang="ru-RU" dirty="0">
                <a:solidFill>
                  <a:srgbClr val="002060"/>
                </a:solidFill>
              </a:rPr>
              <a:t>результатов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ОРД на </a:t>
            </a:r>
            <a:r>
              <a:rPr lang="ru-RU" dirty="0">
                <a:solidFill>
                  <a:srgbClr val="002060"/>
                </a:solidFill>
              </a:rPr>
              <a:t>разных этапах следственного и </a:t>
            </a:r>
            <a:r>
              <a:rPr lang="ru-RU" dirty="0" smtClean="0">
                <a:solidFill>
                  <a:srgbClr val="002060"/>
                </a:solidFill>
              </a:rPr>
              <a:t>судебного </a:t>
            </a:r>
            <a:r>
              <a:rPr lang="ru-RU" dirty="0">
                <a:solidFill>
                  <a:srgbClr val="002060"/>
                </a:solidFill>
              </a:rPr>
              <a:t>процесса, включая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международные </a:t>
            </a:r>
            <a:r>
              <a:rPr lang="ru-RU" b="1" dirty="0">
                <a:solidFill>
                  <a:srgbClr val="002060"/>
                </a:solidFill>
              </a:rPr>
              <a:t>судебные </a:t>
            </a:r>
            <a:r>
              <a:rPr lang="ru-RU" dirty="0">
                <a:solidFill>
                  <a:srgbClr val="002060"/>
                </a:solidFill>
              </a:rPr>
              <a:t>инстанции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анализа </a:t>
            </a:r>
            <a:r>
              <a:rPr lang="ru-RU" b="1" dirty="0">
                <a:solidFill>
                  <a:srgbClr val="002060"/>
                </a:solidFill>
              </a:rPr>
              <a:t>наличия оснований </a:t>
            </a:r>
            <a:r>
              <a:rPr lang="ru-RU" dirty="0">
                <a:solidFill>
                  <a:srgbClr val="002060"/>
                </a:solidFill>
              </a:rPr>
              <a:t>и надлежащего документирования начала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оперативных </a:t>
            </a:r>
            <a:r>
              <a:rPr lang="ru-RU" dirty="0" smtClean="0">
                <a:solidFill>
                  <a:srgbClr val="002060"/>
                </a:solidFill>
              </a:rPr>
              <a:t>мероприятий;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выявления </a:t>
            </a:r>
            <a:r>
              <a:rPr lang="ru-RU" b="1" dirty="0" smtClean="0">
                <a:solidFill>
                  <a:srgbClr val="002060"/>
                </a:solidFill>
              </a:rPr>
              <a:t>материальных признаков </a:t>
            </a:r>
            <a:r>
              <a:rPr lang="ru-RU" dirty="0" smtClean="0">
                <a:solidFill>
                  <a:srgbClr val="002060"/>
                </a:solidFill>
              </a:rPr>
              <a:t>провокации;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реализации </a:t>
            </a:r>
            <a:r>
              <a:rPr lang="ru-RU" dirty="0" smtClean="0">
                <a:solidFill>
                  <a:srgbClr val="002060"/>
                </a:solidFill>
              </a:rPr>
              <a:t>процессуальных гарантий </a:t>
            </a:r>
            <a:r>
              <a:rPr lang="ru-RU" b="1" dirty="0">
                <a:solidFill>
                  <a:srgbClr val="002060"/>
                </a:solidFill>
              </a:rPr>
              <a:t>защиты от провокации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анализа </a:t>
            </a:r>
            <a:r>
              <a:rPr lang="ru-RU" dirty="0">
                <a:solidFill>
                  <a:srgbClr val="002060"/>
                </a:solidFill>
              </a:rPr>
              <a:t>и работы с </a:t>
            </a:r>
            <a:r>
              <a:rPr lang="ru-RU" dirty="0" smtClean="0">
                <a:solidFill>
                  <a:srgbClr val="002060"/>
                </a:solidFill>
              </a:rPr>
              <a:t>доказательствами: телефонные переговоры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биллинги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аудиовидеозаписи;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идентификации </a:t>
            </a:r>
            <a:r>
              <a:rPr lang="ru-RU" b="1" dirty="0" smtClean="0">
                <a:solidFill>
                  <a:srgbClr val="002060"/>
                </a:solidFill>
              </a:rPr>
              <a:t>признаков </a:t>
            </a:r>
            <a:r>
              <a:rPr lang="ru-RU" b="1" dirty="0">
                <a:solidFill>
                  <a:srgbClr val="002060"/>
                </a:solidFill>
              </a:rPr>
              <a:t>удаления информации</a:t>
            </a:r>
            <a:r>
              <a:rPr lang="ru-RU" dirty="0">
                <a:solidFill>
                  <a:srgbClr val="002060"/>
                </a:solidFill>
              </a:rPr>
              <a:t>, имеющей доказательственное </a:t>
            </a:r>
            <a:r>
              <a:rPr lang="ru-RU" dirty="0" smtClean="0">
                <a:solidFill>
                  <a:srgbClr val="002060"/>
                </a:solidFill>
              </a:rPr>
              <a:t>значение</a:t>
            </a:r>
            <a:r>
              <a:rPr lang="ru-RU" dirty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работы с различными типами </a:t>
            </a:r>
            <a:r>
              <a:rPr lang="ru-RU" dirty="0" smtClean="0">
                <a:solidFill>
                  <a:srgbClr val="002060"/>
                </a:solidFill>
              </a:rPr>
              <a:t>агентов</a:t>
            </a:r>
            <a:r>
              <a:rPr lang="ru-RU" dirty="0">
                <a:solidFill>
                  <a:srgbClr val="002060"/>
                </a:solidFill>
              </a:rPr>
              <a:t>, используемых в рамках </a:t>
            </a:r>
            <a:r>
              <a:rPr lang="ru-RU" dirty="0" smtClean="0">
                <a:solidFill>
                  <a:srgbClr val="002060"/>
                </a:solidFill>
              </a:rPr>
              <a:t>ОРД, </a:t>
            </a:r>
            <a:r>
              <a:rPr lang="ru-RU" b="1" dirty="0" smtClean="0">
                <a:solidFill>
                  <a:srgbClr val="002060"/>
                </a:solidFill>
              </a:rPr>
              <a:t>навыки  оспаривания </a:t>
            </a:r>
            <a:r>
              <a:rPr lang="ru-RU" b="1" dirty="0">
                <a:solidFill>
                  <a:srgbClr val="002060"/>
                </a:solidFill>
              </a:rPr>
              <a:t>незаконных </a:t>
            </a:r>
            <a:r>
              <a:rPr lang="ru-RU" dirty="0">
                <a:solidFill>
                  <a:srgbClr val="002060"/>
                </a:solidFill>
              </a:rPr>
              <a:t>оперативно-розыскных </a:t>
            </a:r>
            <a:r>
              <a:rPr lang="ru-RU" dirty="0" smtClean="0">
                <a:solidFill>
                  <a:srgbClr val="002060"/>
                </a:solidFill>
              </a:rPr>
              <a:t>мероприятий. </a:t>
            </a: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авыки </a:t>
            </a:r>
            <a:r>
              <a:rPr lang="ru-RU" dirty="0" smtClean="0">
                <a:solidFill>
                  <a:srgbClr val="002060"/>
                </a:solidFill>
              </a:rPr>
              <a:t>допроса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оперативных </a:t>
            </a:r>
            <a:r>
              <a:rPr lang="ru-RU" dirty="0">
                <a:solidFill>
                  <a:srgbClr val="002060"/>
                </a:solidFill>
              </a:rPr>
              <a:t>сотрудников и агентов, в том числе засекреченных свидетелей и </a:t>
            </a:r>
            <a:r>
              <a:rPr lang="ru-RU" dirty="0" smtClean="0">
                <a:solidFill>
                  <a:srgbClr val="002060"/>
                </a:solidFill>
              </a:rPr>
              <a:t>навыки </a:t>
            </a:r>
            <a:r>
              <a:rPr lang="ru-RU" dirty="0">
                <a:solidFill>
                  <a:srgbClr val="002060"/>
                </a:solidFill>
              </a:rPr>
              <a:t>применения специальных познаний. </a:t>
            </a:r>
          </a:p>
        </p:txBody>
      </p:sp>
      <p:pic>
        <p:nvPicPr>
          <p:cNvPr id="10" name="Picture 84" descr="http://www.advpalata-irk.ru/images/logo_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6070602"/>
            <a:ext cx="3975393" cy="6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133" y="251778"/>
            <a:ext cx="7681176" cy="83099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Работа с материалами </a:t>
            </a:r>
            <a:r>
              <a:rPr lang="ru-RU" sz="2400" b="1" dirty="0" smtClean="0">
                <a:solidFill>
                  <a:schemeClr val="bg1"/>
                </a:solidFill>
              </a:rPr>
              <a:t>- дистанционно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нлайн платформа </a:t>
            </a:r>
            <a:r>
              <a:rPr lang="en-US" sz="2400" b="1" dirty="0" smtClean="0">
                <a:solidFill>
                  <a:schemeClr val="bg1"/>
                </a:solidFill>
              </a:rPr>
              <a:t>HELP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www.coe.int/help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4" y="3863948"/>
            <a:ext cx="3267678" cy="261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C:\Users\bykova_l\Pictures\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3300" y="2032000"/>
            <a:ext cx="282731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Формат курса: смешанный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784600" y="1794932"/>
            <a:ext cx="1913467" cy="2624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84600" y="2324356"/>
            <a:ext cx="1913467" cy="586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98068" y="1556834"/>
            <a:ext cx="331046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Дистанционно, </a:t>
            </a:r>
            <a:endParaRPr lang="ru-RU" dirty="0" smtClean="0"/>
          </a:p>
          <a:p>
            <a:pPr algn="ctr"/>
            <a:r>
              <a:rPr lang="ru-RU" dirty="0" smtClean="0"/>
              <a:t>три</a:t>
            </a:r>
            <a:r>
              <a:rPr lang="ru-RU" dirty="0" smtClean="0"/>
              <a:t> </a:t>
            </a:r>
            <a:r>
              <a:rPr lang="ru-RU" dirty="0" smtClean="0"/>
              <a:t>часа в неделю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98067" y="2725768"/>
            <a:ext cx="323351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Очно, </a:t>
            </a:r>
            <a:r>
              <a:rPr lang="ru-RU" dirty="0" smtClean="0"/>
              <a:t>три </a:t>
            </a:r>
            <a:r>
              <a:rPr lang="ru-RU" dirty="0" smtClean="0"/>
              <a:t>встречи </a:t>
            </a:r>
            <a:r>
              <a:rPr lang="ru-RU" dirty="0" smtClean="0"/>
              <a:t>по субботам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45" y="3863948"/>
            <a:ext cx="3687464" cy="24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470" y="1005826"/>
            <a:ext cx="2442004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Ресурсы для самостоятельного изучения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29306" y="1383985"/>
            <a:ext cx="2006266" cy="1600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Дистанционные курсы</a:t>
            </a:r>
          </a:p>
          <a:p>
            <a:pPr marL="342900" indent="-342900">
              <a:buAutoNum type="arabicPeriod"/>
            </a:pPr>
            <a:endParaRPr lang="ru-RU" sz="1400" b="1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44" y="3416300"/>
            <a:ext cx="4240936" cy="339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1726536">
            <a:off x="3199970" y="4427906"/>
            <a:ext cx="5063401" cy="29346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/>
          <p:cNvSpPr/>
          <p:nvPr/>
        </p:nvSpPr>
        <p:spPr>
          <a:xfrm>
            <a:off x="7749402" y="5389098"/>
            <a:ext cx="1394598" cy="1579739"/>
          </a:xfrm>
          <a:prstGeom prst="blockArc">
            <a:avLst>
              <a:gd name="adj1" fmla="val 10800000"/>
              <a:gd name="adj2" fmla="val 21137956"/>
              <a:gd name="adj3" fmla="val 68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10800000">
            <a:off x="7749402" y="5278261"/>
            <a:ext cx="1394598" cy="1579739"/>
          </a:xfrm>
          <a:prstGeom prst="blockArc">
            <a:avLst>
              <a:gd name="adj1" fmla="val 10800000"/>
              <a:gd name="adj2" fmla="val 21137956"/>
              <a:gd name="adj3" fmla="val 68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0705" y="3016190"/>
            <a:ext cx="20552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Coe</a:t>
            </a:r>
            <a:r>
              <a:rPr lang="en-GB" sz="2800" b="1" dirty="0" smtClean="0">
                <a:solidFill>
                  <a:srgbClr val="FF0000"/>
                </a:solidFill>
              </a:rPr>
              <a:t>.</a:t>
            </a:r>
            <a:r>
              <a:rPr lang="fr-FR" sz="2800" b="1" dirty="0" err="1" smtClean="0">
                <a:solidFill>
                  <a:srgbClr val="FF0000"/>
                </a:solidFill>
              </a:rPr>
              <a:t>int</a:t>
            </a:r>
            <a:r>
              <a:rPr lang="fr-FR" sz="2800" b="1" dirty="0" smtClean="0">
                <a:solidFill>
                  <a:srgbClr val="FF0000"/>
                </a:solidFill>
              </a:rPr>
              <a:t>/help</a:t>
            </a:r>
          </a:p>
          <a:p>
            <a:endParaRPr lang="en-US" dirty="0"/>
          </a:p>
        </p:txBody>
      </p:sp>
      <p:sp>
        <p:nvSpPr>
          <p:cNvPr id="12" name="Rectangle 4"/>
          <p:cNvSpPr/>
          <p:nvPr/>
        </p:nvSpPr>
        <p:spPr>
          <a:xfrm>
            <a:off x="2448406" y="224156"/>
            <a:ext cx="5469835" cy="55399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Учебные ресурсы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9" y="1806045"/>
            <a:ext cx="5181600" cy="142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8800" y="372533"/>
            <a:ext cx="4377267" cy="224676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Новостной форум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Форум для дискуссий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Краткое введение в курс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Материалы отдельных сессий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Заключительное тестирование и  анкетирование</a:t>
            </a:r>
          </a:p>
          <a:p>
            <a:endParaRPr lang="ru-RU" sz="20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3861" y="1304235"/>
            <a:ext cx="3376272" cy="40011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С</a:t>
            </a:r>
            <a:r>
              <a:rPr lang="ru-RU" sz="2000" b="1" dirty="0" smtClean="0"/>
              <a:t>оставляющие </a:t>
            </a:r>
            <a:r>
              <a:rPr lang="ru-RU" sz="2000" b="1" dirty="0" smtClean="0"/>
              <a:t>курса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04" y="2904065"/>
            <a:ext cx="5827663" cy="339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9123" y="306791"/>
            <a:ext cx="3094074" cy="193899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Презентации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Ситуационный анализ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Оценка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Дополнительные </a:t>
            </a:r>
          </a:p>
          <a:p>
            <a:r>
              <a:rPr lang="ru-RU" sz="2000" b="1" dirty="0">
                <a:solidFill>
                  <a:schemeClr val="lt1"/>
                </a:solidFill>
              </a:rPr>
              <a:t> </a:t>
            </a:r>
            <a:r>
              <a:rPr lang="ru-RU" sz="2000" b="1" dirty="0">
                <a:solidFill>
                  <a:schemeClr val="lt1"/>
                </a:solidFill>
              </a:rPr>
              <a:t>      источники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lt1"/>
                </a:solidFill>
              </a:rPr>
              <a:t>Полезные ссылки</a:t>
            </a:r>
            <a:endParaRPr lang="ru-RU" sz="2000" b="1" dirty="0">
              <a:solidFill>
                <a:schemeClr val="lt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57450"/>
            <a:ext cx="3835400" cy="4279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/>
          <p:nvPr/>
        </p:nvSpPr>
        <p:spPr>
          <a:xfrm>
            <a:off x="1932329" y="1096040"/>
            <a:ext cx="3376272" cy="40011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Содержание сессий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99" y="2887132"/>
            <a:ext cx="4894021" cy="372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2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73" y="160867"/>
            <a:ext cx="3535759" cy="369332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Инструменты платформы</a:t>
            </a:r>
            <a:endParaRPr lang="ru-RU" sz="2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655581"/>
            <a:ext cx="3437467" cy="2862322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/>
          <a:p>
            <a:pPr marL="342900" indent="-342900">
              <a:spcBef>
                <a:spcPct val="0"/>
              </a:spcBef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Чат-Форум-Обмен сообщениями</a:t>
            </a:r>
          </a:p>
          <a:p>
            <a:pPr marL="342900" indent="-342900">
              <a:spcBef>
                <a:spcPct val="0"/>
              </a:spcBef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Тесты и Вопросники</a:t>
            </a:r>
          </a:p>
          <a:p>
            <a:pPr marL="342900" indent="-342900">
              <a:spcBef>
                <a:spcPct val="0"/>
              </a:spcBef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Индивидуальные письменные задания</a:t>
            </a:r>
          </a:p>
          <a:p>
            <a:pPr marL="342900" indent="-342900">
              <a:spcBef>
                <a:spcPct val="0"/>
              </a:spcBef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Групповые письменные задания</a:t>
            </a:r>
          </a:p>
          <a:p>
            <a:pPr marL="342900" indent="-342900">
              <a:spcBef>
                <a:spcPct val="0"/>
              </a:spcBef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Веб-конференция</a:t>
            </a:r>
          </a:p>
          <a:p>
            <a:pPr marL="342900" indent="-342900">
              <a:spcBef>
                <a:spcPct val="0"/>
              </a:spcBef>
              <a:buChar char="•"/>
            </a:pPr>
            <a:r>
              <a:rPr lang="ru-RU" sz="2000" b="1" dirty="0">
                <a:solidFill>
                  <a:schemeClr val="lt1"/>
                </a:solidFill>
              </a:rPr>
              <a:t>Загрузка информации разных видов и объемов</a:t>
            </a:r>
            <a:endParaRPr lang="ru-RU" sz="2000" b="1" dirty="0">
              <a:solidFill>
                <a:schemeClr val="l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23" y="397943"/>
            <a:ext cx="4637294" cy="29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877084"/>
            <a:ext cx="6085417" cy="29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1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6773" y="160867"/>
            <a:ext cx="3535759" cy="369332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Сроки проведения курса</a:t>
            </a:r>
            <a:endParaRPr lang="ru-RU" sz="2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70199" y="654401"/>
            <a:ext cx="5122333" cy="4801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29 октября – 17 декабря 2016 г.</a:t>
            </a:r>
            <a:endParaRPr lang="ru-RU" sz="2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840" y="1778000"/>
            <a:ext cx="2096427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Сессии</a:t>
            </a:r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39332" y="2329442"/>
            <a:ext cx="6104468" cy="108952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Сессия 1 "Оперативно-розыскная деятельность с точки зрения права на уважение частной жизни, тайны телефонных переговоров и запрета на унижающее человеческое достоинство обращение"</a:t>
            </a:r>
            <a:endParaRPr lang="ru-RU" sz="18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39332" y="3665693"/>
            <a:ext cx="6104468" cy="84023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Сессия 2. "Использование результатов оперативно-розыскной деятельности в следственном и судебном процессе. Провокации и фальсификации</a:t>
            </a:r>
            <a:r>
              <a:rPr lang="ru-RU" sz="1800" dirty="0"/>
              <a:t>."</a:t>
            </a: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9839" y="5223933"/>
            <a:ext cx="2096427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Очные встречи</a:t>
            </a:r>
            <a:endParaRPr lang="ru-RU" sz="20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71800" y="5223933"/>
            <a:ext cx="2887133" cy="125572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29 октября</a:t>
            </a:r>
          </a:p>
          <a:p>
            <a:pPr algn="ctr"/>
            <a:r>
              <a:rPr lang="ru-RU" sz="2800" b="1" dirty="0" smtClean="0"/>
              <a:t>26 ноября </a:t>
            </a:r>
            <a:endParaRPr lang="ru-RU" sz="2800" b="1" dirty="0"/>
          </a:p>
          <a:p>
            <a:pPr algn="ctr"/>
            <a:r>
              <a:rPr lang="ru-RU" sz="2800" b="1" dirty="0" smtClean="0"/>
              <a:t>17 декабря </a:t>
            </a:r>
            <a:endParaRPr lang="ru-RU" sz="2800" b="1" dirty="0"/>
          </a:p>
        </p:txBody>
      </p:sp>
      <p:pic>
        <p:nvPicPr>
          <p:cNvPr id="5122" name="Picture 2" descr="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33" y="4993497"/>
            <a:ext cx="2390775" cy="15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82614" y="107300"/>
            <a:ext cx="8112654" cy="84023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Сессия 1 </a:t>
            </a:r>
            <a:r>
              <a:rPr lang="ru-RU" sz="1800" b="1" dirty="0" smtClean="0"/>
              <a:t>«ОРД с </a:t>
            </a:r>
            <a:r>
              <a:rPr lang="ru-RU" sz="1800" b="1" dirty="0"/>
              <a:t>точки зрения права на уважение частной жизни,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тайны </a:t>
            </a:r>
            <a:r>
              <a:rPr lang="ru-RU" sz="1800" b="1" dirty="0"/>
              <a:t>телефонных переговоров и запрета на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унижающее </a:t>
            </a:r>
            <a:r>
              <a:rPr lang="ru-RU" sz="1800" b="1" dirty="0"/>
              <a:t>человеческое достоинство обращение"</a:t>
            </a:r>
            <a:endParaRPr lang="ru-RU" sz="1800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5" y="1149350"/>
            <a:ext cx="6887104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авая фигурная скобка 9"/>
          <p:cNvSpPr/>
          <p:nvPr/>
        </p:nvSpPr>
        <p:spPr>
          <a:xfrm>
            <a:off x="6908799" y="1244600"/>
            <a:ext cx="795839" cy="5020733"/>
          </a:xfrm>
          <a:prstGeom prst="rightBrace">
            <a:avLst>
              <a:gd name="adj1" fmla="val 8333"/>
              <a:gd name="adj2" fmla="val 5016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5733189" y="3302632"/>
            <a:ext cx="5229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Платформа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HELP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37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449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платформы</vt:lpstr>
      <vt:lpstr>Сроки проведения курса</vt:lpstr>
      <vt:lpstr>Презентация PowerPoint</vt:lpstr>
      <vt:lpstr>Презентация PowerPoint</vt:lpstr>
      <vt:lpstr>По итогам курса участникам выдается Сертификат Совета Европы и  Свидетельство установленного образца о повышении квалификации  в объеме 46 часов.</vt:lpstr>
      <vt:lpstr>Презентация PowerPoint</vt:lpstr>
      <vt:lpstr> Study Visit   The European Court of Human Rights  (Strasbourg, France)</vt:lpstr>
      <vt:lpstr>Программа визита</vt:lpstr>
      <vt:lpstr>Встречи с судьями, секретариатом</vt:lpstr>
      <vt:lpstr> Культурная программа в Страсбурге</vt:lpstr>
      <vt:lpstr> Культурная программа в Германии, Франции</vt:lpstr>
      <vt:lpstr>Бюджет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VASILII BYKOV</dc:creator>
  <cp:lastModifiedBy>Nina</cp:lastModifiedBy>
  <cp:revision>124</cp:revision>
  <dcterms:created xsi:type="dcterms:W3CDTF">2015-04-07T20:34:27Z</dcterms:created>
  <dcterms:modified xsi:type="dcterms:W3CDTF">2016-09-28T01:36:19Z</dcterms:modified>
</cp:coreProperties>
</file>